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6858000" type="screen4x3"/>
  <p:notesSz cx="6797675" cy="98742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516" y="66"/>
      </p:cViewPr>
      <p:guideLst>
        <p:guide orient="horz" pos="2160"/>
        <p:guide pos="27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7" name="Google Shape;457;p4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저작권">
  <p:cSld name="저작권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name="adj" fmla="val 2066"/>
            </a:avLst>
          </a:prstGeom>
          <a:noFill/>
          <a:ln w="53975" cap="flat" cmpd="sng">
            <a:solidFill>
              <a:srgbClr val="99AD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9A5F3A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id="17" name="Google Shape;17;p2" descr="쿡북로고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7578" y="595313"/>
            <a:ext cx="1216025" cy="32226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/>
        </p:nvSpPr>
        <p:spPr>
          <a:xfrm>
            <a:off x="881590" y="998730"/>
            <a:ext cx="71866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웹 프로그래밍 입문(3판)</a:t>
            </a:r>
            <a:endParaRPr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[강의교안 이용 안내]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본 강의교안의 저작권은 한빛아카데미㈜에 있습니다.</a:t>
            </a:r>
            <a:r>
              <a:rPr lang="ko-KR" sz="1000" b="0" i="0" u="none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이 자료는 강의 보조자료로 제공되는 것으로 무단으로 전제하거나 배포하는 것을 금합니다</a:t>
            </a:r>
            <a:r>
              <a:rPr lang="ko-KR" sz="1000" b="0" i="0" u="sng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장제목">
  <p:cSld name="1_장제목">
    <p:bg>
      <p:bgPr>
        <a:solidFill>
          <a:srgbClr val="E5C9BB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1187624" y="260648"/>
            <a:ext cx="7626642" cy="5616624"/>
            <a:chOff x="323528" y="260648"/>
            <a:chExt cx="7626642" cy="5616624"/>
          </a:xfrm>
        </p:grpSpPr>
        <p:grpSp>
          <p:nvGrpSpPr>
            <p:cNvPr id="22" name="Google Shape;22;p3"/>
            <p:cNvGrpSpPr/>
            <p:nvPr/>
          </p:nvGrpSpPr>
          <p:grpSpPr>
            <a:xfrm>
              <a:off x="323528" y="260648"/>
              <a:ext cx="7626642" cy="5616624"/>
              <a:chOff x="467544" y="476672"/>
              <a:chExt cx="7626642" cy="5616624"/>
            </a:xfrm>
          </p:grpSpPr>
          <p:pic>
            <p:nvPicPr>
              <p:cNvPr id="23" name="Google Shape;23;p3"/>
              <p:cNvPicPr preferRelativeResize="0"/>
              <p:nvPr/>
            </p:nvPicPr>
            <p:blipFill rotWithShape="1">
              <a:blip r:embed="rId2">
                <a:alphaModFix/>
              </a:blip>
              <a:srcRect b="32037"/>
              <a:stretch/>
            </p:blipFill>
            <p:spPr>
              <a:xfrm>
                <a:off x="467544" y="762207"/>
                <a:ext cx="4451985" cy="33868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Google Shape;24;p3"/>
              <p:cNvSpPr/>
              <p:nvPr/>
            </p:nvSpPr>
            <p:spPr>
              <a:xfrm>
                <a:off x="5292080" y="476672"/>
                <a:ext cx="1800200" cy="1224136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2078861" y="2739400"/>
                <a:ext cx="1485027" cy="198485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1842977" y="3519384"/>
                <a:ext cx="1624130" cy="305500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pic>
            <p:nvPicPr>
              <p:cNvPr id="27" name="Google Shape;27;p3"/>
              <p:cNvPicPr preferRelativeResize="0"/>
              <p:nvPr/>
            </p:nvPicPr>
            <p:blipFill rotWithShape="1">
              <a:blip r:embed="rId2">
                <a:alphaModFix/>
              </a:blip>
              <a:srcRect l="33811" t="40211"/>
              <a:stretch/>
            </p:blipFill>
            <p:spPr>
              <a:xfrm>
                <a:off x="3600890" y="1818831"/>
                <a:ext cx="3192285" cy="32278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" name="Google Shape;28;p3"/>
              <p:cNvSpPr/>
              <p:nvPr/>
            </p:nvSpPr>
            <p:spPr>
              <a:xfrm>
                <a:off x="4464560" y="5208434"/>
                <a:ext cx="1907640" cy="884862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3491330" y="3717032"/>
                <a:ext cx="1008112" cy="1264742"/>
              </a:xfrm>
              <a:prstGeom prst="rect">
                <a:avLst/>
              </a:prstGeom>
              <a:solidFill>
                <a:srgbClr val="E5CA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6449995" y="2446975"/>
                <a:ext cx="1644191" cy="393500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1696607" y="3181853"/>
                <a:ext cx="1485027" cy="50182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2222877" y="2974796"/>
                <a:ext cx="1485027" cy="50182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33" name="Google Shape;33;p3"/>
            <p:cNvSpPr/>
            <p:nvPr/>
          </p:nvSpPr>
          <p:spPr>
            <a:xfrm>
              <a:off x="3886528" y="515220"/>
              <a:ext cx="1644191" cy="393500"/>
            </a:xfrm>
            <a:prstGeom prst="rect">
              <a:avLst/>
            </a:prstGeom>
            <a:solidFill>
              <a:srgbClr val="E5C9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endParaRPr>
            </a:p>
          </p:txBody>
        </p:sp>
      </p:grpSp>
      <p:sp>
        <p:nvSpPr>
          <p:cNvPr id="34" name="Google Shape;34;p3"/>
          <p:cNvSpPr txBox="1">
            <a:spLocks noGrp="1"/>
          </p:cNvSpPr>
          <p:nvPr>
            <p:ph type="title"/>
          </p:nvPr>
        </p:nvSpPr>
        <p:spPr>
          <a:xfrm>
            <a:off x="399085" y="5301208"/>
            <a:ext cx="8277371" cy="112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2E1F"/>
              </a:buClr>
              <a:buSzPts val="4000"/>
              <a:buFont typeface="Arial"/>
              <a:buNone/>
              <a:defRPr sz="4000" b="0">
                <a:solidFill>
                  <a:srgbClr val="3F2E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이 장에서 만들 프로그램">
  <p:cSld name="1_이 장에서 만들 프로그램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AD78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8B333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/47</a:t>
            </a:r>
            <a:endParaRPr sz="1200" b="0" i="0" u="none" strike="noStrike" cap="none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37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  <a:defRPr sz="2000" b="1"/>
            </a:lvl1pPr>
            <a:lvl2pPr marL="914400" lvl="1" indent="-3302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D99593"/>
              </a:buClr>
              <a:buSzPts val="1600"/>
              <a:buFont typeface="Noto Sans Symbols"/>
              <a:buChar char="▪"/>
              <a:defRPr sz="1600"/>
            </a:lvl2pPr>
            <a:lvl3pPr marL="1371600" lvl="2" indent="-3175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marL="2286000" lvl="4" indent="-2921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기본 본문">
  <p:cSld name="2_기본 본문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3273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44;p5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/47</a:t>
            </a:r>
            <a:endParaRPr sz="1200" b="0" i="0" u="none" strike="noStrike" cap="none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37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  <a:defRPr sz="2000" b="1"/>
            </a:lvl1pPr>
            <a:lvl2pPr marL="914400" lvl="1" indent="-33020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Font typeface="Noto Sans Symbols"/>
              <a:buChar char="▪"/>
              <a:defRPr sz="1600"/>
            </a:lvl2pPr>
            <a:lvl3pPr marL="1371600" lvl="2" indent="-31750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3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marL="2286000" lvl="4" indent="-2921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39700" y="6525345"/>
            <a:ext cx="8756650" cy="280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2765425" y="1447800"/>
            <a:ext cx="3587750" cy="3886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cxnSp>
        <p:nvCxnSpPr>
          <p:cNvPr id="50" name="Google Shape;50;p6"/>
          <p:cNvCxnSpPr/>
          <p:nvPr/>
        </p:nvCxnSpPr>
        <p:spPr>
          <a:xfrm>
            <a:off x="2506663" y="3706813"/>
            <a:ext cx="4151312" cy="0"/>
          </a:xfrm>
          <a:prstGeom prst="straightConnector1">
            <a:avLst/>
          </a:prstGeom>
          <a:noFill/>
          <a:ln w="9525" cap="flat" cmpd="sng">
            <a:solidFill>
              <a:srgbClr val="97B85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1" name="Google Shape;51;p6"/>
          <p:cNvSpPr/>
          <p:nvPr/>
        </p:nvSpPr>
        <p:spPr>
          <a:xfrm>
            <a:off x="2765425" y="1447800"/>
            <a:ext cx="3587750" cy="3886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cxnSp>
        <p:nvCxnSpPr>
          <p:cNvPr id="52" name="Google Shape;52;p6"/>
          <p:cNvCxnSpPr/>
          <p:nvPr/>
        </p:nvCxnSpPr>
        <p:spPr>
          <a:xfrm>
            <a:off x="2506663" y="3706813"/>
            <a:ext cx="4151312" cy="0"/>
          </a:xfrm>
          <a:prstGeom prst="straightConnector1">
            <a:avLst/>
          </a:prstGeom>
          <a:noFill/>
          <a:ln w="9525" cap="flat" cmpd="sng">
            <a:solidFill>
              <a:srgbClr val="97B85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3" name="Google Shape;53;p6"/>
          <p:cNvSpPr txBox="1"/>
          <p:nvPr/>
        </p:nvSpPr>
        <p:spPr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400" b="1">
              <a:solidFill>
                <a:srgbClr val="8CB3E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백면">
  <p:cSld name="백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/28</a:t>
            </a:r>
            <a:endParaRPr sz="120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9.html#%EA%B8%B0%EB%B3%B8-%EC%98%88%EC%A0%9C-9-2-%EB%B3%80%EC%88%98%EC%9D%98-%EC%84%A0%EC%96%B8%EA%B3%BC-%EC%B4%88%EA%B8%B0%ED%99%9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9.html#%EA%B8%B0%EB%B3%B8-%EC%98%88%EC%A0%9C-9-2-%EB%B3%80%EC%88%98%EC%9D%98-%EC%84%A0%EC%96%B8%EA%B3%BC-%EC%B4%88%EA%B8%B0%ED%99%9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9.html#%EA%B8%B0%EB%B3%B8-%EC%98%88%EC%A0%9C-9-3-if-%EC%A1%B0%EA%B1%B4%EB%AC%B8%EC%9C%BC%EB%A1%9C-%EC%B0%B8%EA%B3%BC-%EA%B1%B0%EC%A7%93-%ED%8C%90%EB%B3%84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9.html#%EA%B8%B0%EB%B3%B8-%EC%98%88%EC%A0%9C-9-4-if-%EC%A1%B0%EA%B1%B4%EB%AC%B8%EC%9C%BC%EB%A1%9C-%EC%98%A4%EC%A0%84%EA%B3%BC-%EC%98%A4%ED%9B%84-%ED%8C%90%EB%B3%84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9.html#%EA%B8%B0%EB%B3%B8-%EC%98%88%EC%A0%9C-9-4-if-%EC%A1%B0%EA%B1%B4%EB%AC%B8%EC%9C%BC%EB%A1%9C-%EC%98%A4%EC%A0%84%EA%B3%BC-%EC%98%A4%ED%9B%84-%ED%8C%90%EB%B3%84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9.html#%EA%B8%B0%EB%B3%B8-%EC%98%88%EC%A0%9C-9-5-if-else-%EC%A1%B0%EA%B1%B4%EB%AC%B8%EC%9C%BC%EB%A1%9C-%EC%98%A4%EC%A0%84%EA%B3%BC-%EC%98%A4%ED%9B%84-%ED%8C%90%EB%B3%8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9.html#%EA%B8%B0%EB%B3%B8-%EC%98%88%EC%A0%9C-9-6-%EC%A4%91%EC%B2%A9-%EC%A1%B0%EA%B1%B4%EB%AC%B8%EC%9C%BC%EB%A1%9C-%ED%95%98%EB%A3%A8-%EC%9D%BC%EC%A0%95-%ED%91%9C%ED%98%84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9.html#%EA%B8%B0%EB%B3%B8-%EC%98%88%EC%A0%9C-9-7-if-else-if-%EC%A1%B0%EA%B1%B4%EB%AC%B8%EC%9C%BC%EB%A1%9C-%ED%95%98%EB%A3%A8-%EC%9D%BC%EC%A0%95-%ED%91%9C%ED%98%84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s://rintiantta.github.io/academy-html/guide/chapter9.html#%EA%B8%B0%EB%B3%B8-%EC%98%88%EC%A0%9C-9-8-%EB%B0%B0%EC%97%B4-%EC%83%9D%EC%84%B1%EA%B3%BC-%EB%B0%B0%EC%97%B4-%EC%9A%94%EC%86%8C-%EC%A0%91%EA%B7%BC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4" Type="http://schemas.openxmlformats.org/officeDocument/2006/relationships/image" Target="../media/image48.jp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rintiantta.github.io/academy-html/guide/chapter9.html#%EA%B8%B0%EB%B3%B8-%EC%98%88%EC%A0%9C-9-9-while-%EB%B0%98%EB%B3%B5%EB%AC%B8" TargetMode="External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9.html#%EA%B8%B0%EB%B3%B8-%EC%98%88%EC%A0%9C-9-10-for-%EB%B0%98%EB%B3%B5%EB%AC%B8" TargetMode="Externa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9.html#%EA%B8%B0%EB%B3%B8-%EC%98%88%EC%A0%9C-9-11-for-%EB%B0%98%EB%B3%B5%EB%AC%B8%EC%9D%84-%EC%82%AC%EC%9A%A9%ED%95%9C-1%EB%B6%80%ED%84%B0-100%EA%B9%8C%EC%A7%80-%ED%95%A9-%EA%B3%84%EC%82%B0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9.html#%EA%B8%B0%EB%B3%B8-%EC%98%88%EC%A0%9C-9-12-%ED%95%A8%EC%88%98-%EC%84%A0%EC%96%B8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9.html#%EA%B8%B0%EB%B3%B8-%EC%98%88%EC%A0%9C-9-12-%ED%95%A8%EC%88%98-%EC%84%A0%EC%96%B8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9.html#%EA%B8%B0%EB%B3%B8-%EC%98%88%EC%A0%9C-9-12-%ED%95%A8%EC%88%98-%EC%84%A0%EC%96%B8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9.html#%EA%B8%B0%EB%B3%B8-%EC%98%88%EC%A0%9C-9-14-%EC%BD%9C%EB%B0%B1-%ED%95%A8%EC%88%98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9.html#%EA%B8%B0%EB%B3%B8-%EC%98%88%EC%A0%9C-9-14-%EC%BD%9C%EB%B0%B1-%ED%95%A8%EC%88%98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hyperlink" Target="https://rintiantta.github.io/academy-html/guide/#%EC%9E%90%EB%B0%94%EC%8A%A4%ED%81%AC%EB%A6%BD%ED%8A%B8-%EB%B6%80%EB%B6%84%EA%B3%BC-%EA%B4%80%EB%A0%A8%EB%90%9C-%EC%9D%B4%EC%95%BC%EA%B8%B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rintiantta.github.io/academy-html/guide/chapter9.html#%EA%B8%B0%EB%B3%B8-%EC%98%88%EC%A0%9C-9-1-%EC%9E%90%EB%B0%94%EC%8A%A4%ED%81%AC%EB%A6%BD%ED%8A%B8%EB%A5%BC-%EC%82%AC%EC%9A%A9%ED%95%9C-%EB%A9%94%EC%8B%9C%EC%A7%80-%EC%B6%9C%EB%A0%A5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name="adj" fmla="val 2066"/>
            </a:avLst>
          </a:prstGeom>
          <a:noFill/>
          <a:ln w="53975" cap="flat" cmpd="sng">
            <a:solidFill>
              <a:srgbClr val="99AD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9A5F3A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id="62" name="Google Shape;62;p8" descr="쿡북로고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78" y="595313"/>
            <a:ext cx="1216025" cy="32226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/>
          <p:nvPr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[강의교안 이용 안내]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본 강의교안의 저작권은 한빛아카데미㈜에 있습니다.</a:t>
            </a:r>
            <a:r>
              <a:rPr lang="ko-KR" sz="1000" b="0" i="0" u="none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이 자료는 강의 보조자료로 제공되는 것으로 무단으로 전제하거나 배포하는 것을 금합니다</a:t>
            </a:r>
            <a:r>
              <a:rPr lang="ko-KR" sz="1000" b="0" i="0" u="sng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자료형과 변수</a:t>
            </a:r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자료형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문자열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문자 집합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‘abcdefg’, ‘Hello World’, ‘안녕하세요.’</a:t>
            </a:r>
            <a:endParaRPr/>
          </a:p>
        </p:txBody>
      </p:sp>
      <p:pic>
        <p:nvPicPr>
          <p:cNvPr id="131" name="Google Shape;131;p17" descr="C:\Users\acauser2\Desktop\강의교안 작업\fig_4455\ch09_샘플\표 9-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652" y="2492896"/>
            <a:ext cx="3388034" cy="262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 descr="C:\Users\acauser2\Desktop\강의교안 작업\fig_4455\ch09_샘플\표 9-7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6016" y="1556792"/>
            <a:ext cx="3649985" cy="3554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 descr="C:\Users\acauser2\Desktop\강의교안 작업\fig_4455\ch09_샘플\표 9-8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3606" y="5229200"/>
            <a:ext cx="596265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자료형과 변수</a:t>
            </a:r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자료형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불(bool)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참과 거짓을 표현할 때 사용하는 자료</a:t>
            </a:r>
            <a:endParaRPr/>
          </a:p>
        </p:txBody>
      </p:sp>
      <p:pic>
        <p:nvPicPr>
          <p:cNvPr id="140" name="Google Shape;140;p18" descr="C:\Users\acauser2\Desktop\강의교안 작업\fig_4455\ch09_샘플\그림 9-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83" y="2132856"/>
            <a:ext cx="6216691" cy="266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자료형과 변수</a:t>
            </a: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자료형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비교 연산자 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두 대상을 비교할 수 있는 연산자</a:t>
            </a:r>
            <a:endParaRPr/>
          </a:p>
        </p:txBody>
      </p:sp>
      <p:pic>
        <p:nvPicPr>
          <p:cNvPr id="147" name="Google Shape;147;p19" descr="C:\Users\acauser2\Desktop\강의교안 작업\fig_4455\ch09_샘플\표 9-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84" y="1916833"/>
            <a:ext cx="6360089" cy="4536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자료형과 변수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자료형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논리 연산자 </a:t>
            </a:r>
            <a:endParaRPr/>
          </a:p>
        </p:txBody>
      </p:sp>
      <p:grpSp>
        <p:nvGrpSpPr>
          <p:cNvPr id="154" name="Google Shape;154;p20"/>
          <p:cNvGrpSpPr/>
          <p:nvPr/>
        </p:nvGrpSpPr>
        <p:grpSpPr>
          <a:xfrm>
            <a:off x="2411759" y="1014636"/>
            <a:ext cx="6053399" cy="5256584"/>
            <a:chOff x="600550" y="1700808"/>
            <a:chExt cx="4941462" cy="4291012"/>
          </a:xfrm>
        </p:grpSpPr>
        <p:pic>
          <p:nvPicPr>
            <p:cNvPr id="155" name="Google Shape;155;p20" descr="C:\Users\acauser2\Desktop\강의교안 작업\fig_4455\ch09_샘플\표 9-10(b)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0550" y="2577604"/>
              <a:ext cx="4941462" cy="3414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0" descr="C:\Users\acauser2\Desktop\강의교안 작업\fig_4455\ch09_샘플\표 9-10(a)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1560" y="1700808"/>
              <a:ext cx="3717142" cy="11990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자료형과 변수</a:t>
            </a:r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변수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값을 저장할 때 사용하는 식별자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➊ 변수를 선언합니다.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➋ 변수를 초기화합니다.</a:t>
            </a:r>
            <a:endParaRPr/>
          </a:p>
        </p:txBody>
      </p:sp>
      <p:pic>
        <p:nvPicPr>
          <p:cNvPr id="163" name="Google Shape;163;p21" descr="C:\Users\acauser2\Desktop\강의교안 작업\fig_4455\ch09_샘플\코드 9-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2420888"/>
            <a:ext cx="6201160" cy="96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 descr="C:\Users\acauser2\Desktop\강의교안 작업\fig_4455\ch09_샘플\코드 9-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560" y="3429000"/>
            <a:ext cx="5997843" cy="139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 descr="C:\Users\acauser2\Desktop\강의교안 작업\fig_4455\ch09_샘플\코드 9-4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561" y="4869160"/>
            <a:ext cx="6192688" cy="1389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44008" y="4077072"/>
            <a:ext cx="4176464" cy="1564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자료형과 변수</a:t>
            </a:r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9-2] 자바스크립트를 이용한 메시지 출력(1)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1. HTML 페이지 만들기</a:t>
            </a: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7884368" y="836712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4" name="Google Shape;174;p22" descr="C:\Users\acauser2\Desktop\강의교안 작업\fig_4455\ch09_샘플\코드 9-5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560" y="1700808"/>
            <a:ext cx="6480720" cy="3257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자료형과 변수</a:t>
            </a:r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9-2] 자바스크립트를 이용한 메시지 출력(2)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2. 변수 사용하기</a:t>
            </a:r>
            <a:endParaRPr/>
          </a:p>
        </p:txBody>
      </p:sp>
      <p:sp>
        <p:nvSpPr>
          <p:cNvPr id="181" name="Google Shape;181;p23"/>
          <p:cNvSpPr/>
          <p:nvPr/>
        </p:nvSpPr>
        <p:spPr>
          <a:xfrm>
            <a:off x="7884368" y="836712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560" y="1772816"/>
            <a:ext cx="6480720" cy="2348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15816" y="3861048"/>
            <a:ext cx="5472608" cy="2050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조건문과 반복문</a:t>
            </a:r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조건문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If 조건문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조건이 true이면 문장을 실행하고 false이면 문장 무시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실행 문장이 한 행이면 중괄호 생략 가능함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실행 문장이 여러 행이라면 중괄호 필요함</a:t>
            </a:r>
            <a:endParaRPr/>
          </a:p>
        </p:txBody>
      </p:sp>
      <p:pic>
        <p:nvPicPr>
          <p:cNvPr id="190" name="Google Shape;190;p24" descr="C:\Users\acauser2\Desktop\강의교안 작업\fig_4455\ch09_샘플\그림 9-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5217" y="2636912"/>
            <a:ext cx="5514975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조건문과 반복문</a:t>
            </a:r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9-3] if 조건문으로 참과 거짓 판별</a:t>
            </a:r>
            <a:endParaRPr/>
          </a:p>
        </p:txBody>
      </p:sp>
      <p:sp>
        <p:nvSpPr>
          <p:cNvPr id="197" name="Google Shape;197;p25"/>
          <p:cNvSpPr/>
          <p:nvPr/>
        </p:nvSpPr>
        <p:spPr>
          <a:xfrm>
            <a:off x="7884368" y="836712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8" name="Google Shape;198;p25" descr="C:\Users\acauser2\Desktop\강의교안 작업\fig_4455\ch09_샘플\코드 9-7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544" y="1556792"/>
            <a:ext cx="7416824" cy="29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5736" y="4221088"/>
            <a:ext cx="6624736" cy="1707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조건문과 반복문</a:t>
            </a:r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9-4] if 조건문으로 오전과 오후 판별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1. 현재 시간 구하기</a:t>
            </a:r>
            <a:endParaRPr/>
          </a:p>
        </p:txBody>
      </p:sp>
      <p:sp>
        <p:nvSpPr>
          <p:cNvPr id="206" name="Google Shape;206;p26"/>
          <p:cNvSpPr/>
          <p:nvPr/>
        </p:nvSpPr>
        <p:spPr>
          <a:xfrm>
            <a:off x="7884368" y="836712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7" name="Google Shape;207;p26"/>
          <p:cNvGrpSpPr/>
          <p:nvPr/>
        </p:nvGrpSpPr>
        <p:grpSpPr>
          <a:xfrm>
            <a:off x="502469" y="1744588"/>
            <a:ext cx="7203917" cy="3666336"/>
            <a:chOff x="502469" y="1744588"/>
            <a:chExt cx="7203917" cy="3666336"/>
          </a:xfrm>
        </p:grpSpPr>
        <p:pic>
          <p:nvPicPr>
            <p:cNvPr id="208" name="Google Shape;208;p26" descr="C:\Users\acauser2\Desktop\강의교안 작업\fig_4455\ch09_샘플\코드 9-8(a)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9552" y="1744588"/>
              <a:ext cx="7166834" cy="2207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26" descr="C:\Users\acauser2\Desktop\강의교안 작업\fig_4455\ch09_샘플\코드 9-8(b).jpg"/>
            <p:cNvPicPr preferRelativeResize="0"/>
            <p:nvPr/>
          </p:nvPicPr>
          <p:blipFill rotWithShape="1">
            <a:blip r:embed="rId5">
              <a:alphaModFix/>
            </a:blip>
            <a:srcRect t="10758"/>
            <a:stretch/>
          </p:blipFill>
          <p:spPr>
            <a:xfrm>
              <a:off x="502469" y="3690744"/>
              <a:ext cx="7200800" cy="17201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399085" y="5471499"/>
            <a:ext cx="8277371" cy="112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2E1F"/>
              </a:buClr>
              <a:buSzPts val="4000"/>
              <a:buFont typeface="Arial"/>
              <a:buNone/>
            </a:pPr>
            <a:r>
              <a:rPr lang="ko-KR" b="1"/>
              <a:t>9장 자바스크립트 기본 문법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조건문과 반복문</a:t>
            </a:r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9-4] if 조건문으로 오전과 오후 판별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2. 오전과 오후 구분하기</a:t>
            </a:r>
            <a:endParaRPr/>
          </a:p>
        </p:txBody>
      </p:sp>
      <p:sp>
        <p:nvSpPr>
          <p:cNvPr id="216" name="Google Shape;216;p27"/>
          <p:cNvSpPr/>
          <p:nvPr/>
        </p:nvSpPr>
        <p:spPr>
          <a:xfrm>
            <a:off x="7884368" y="836712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7" name="Google Shape;217;p27" descr="C:\Users\acauser2\Desktop\강의교안 작업\fig_4455\ch09_샘플\코드 9-9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560" y="1700808"/>
            <a:ext cx="6373490" cy="4056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8144" y="4217760"/>
            <a:ext cx="1656184" cy="1667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조건문과 반복문</a:t>
            </a:r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조건문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If else 조건문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두 가지로 분명하게 나뉘는 상황에서 편리하게 사용 가능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실행 문장이 한 행이면 중괄호 생략 가능함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실행 문장이 여러 행이라면 중괄호 필요함</a:t>
            </a:r>
            <a:endParaRPr/>
          </a:p>
        </p:txBody>
      </p:sp>
      <p:pic>
        <p:nvPicPr>
          <p:cNvPr id="225" name="Google Shape;22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5217" y="2710494"/>
            <a:ext cx="5514975" cy="1986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조건문과 반복문</a:t>
            </a:r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9-5] if else 조건문으로 오전과 오후 판별</a:t>
            </a:r>
            <a:endParaRPr/>
          </a:p>
        </p:txBody>
      </p:sp>
      <p:sp>
        <p:nvSpPr>
          <p:cNvPr id="232" name="Google Shape;232;p29"/>
          <p:cNvSpPr/>
          <p:nvPr/>
        </p:nvSpPr>
        <p:spPr>
          <a:xfrm>
            <a:off x="7884368" y="836712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3" name="Google Shape;23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552" y="1556792"/>
            <a:ext cx="6466934" cy="3744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조건문과 반복문</a:t>
            </a:r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조건문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중첩 조건문과 if else if 조건문</a:t>
            </a:r>
            <a:endParaRPr/>
          </a:p>
        </p:txBody>
      </p:sp>
      <p:pic>
        <p:nvPicPr>
          <p:cNvPr id="240" name="Google Shape;240;p30" descr="C:\Users\acauser2\Desktop\강의교안 작업\fig_4455\ch09_샘플\그림 9-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1700808"/>
            <a:ext cx="70104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조건문과 반복문</a:t>
            </a:r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9-6] 중첩 조건문으로 하루 일정 표현</a:t>
            </a:r>
            <a:endParaRPr/>
          </a:p>
        </p:txBody>
      </p:sp>
      <p:sp>
        <p:nvSpPr>
          <p:cNvPr id="247" name="Google Shape;247;p31"/>
          <p:cNvSpPr/>
          <p:nvPr/>
        </p:nvSpPr>
        <p:spPr>
          <a:xfrm>
            <a:off x="7884368" y="836712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8" name="Google Shape;248;p31" descr="C:\Users\acauser2\Desktop\강의교안 작업\fig_4455\ch09_샘플\코드 9-1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552" y="1556792"/>
            <a:ext cx="5882794" cy="463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4088" y="3212976"/>
            <a:ext cx="1577548" cy="1587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조건문과 반복문</a:t>
            </a:r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조건문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중첩 조건문의 중괄호를 생략했을 때 만드는 조건문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if else if 조건문</a:t>
            </a:r>
            <a:endParaRPr/>
          </a:p>
        </p:txBody>
      </p:sp>
      <p:pic>
        <p:nvPicPr>
          <p:cNvPr id="256" name="Google Shape;256;p32" descr="C:\Users\acauser2\Desktop\강의교안 작업\fig_4455\ch09_샘플\그림 9-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576" y="2276872"/>
            <a:ext cx="701040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조건문과 반복문</a:t>
            </a:r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9-7] if else if 조건문으로 하루 일정 표현</a:t>
            </a:r>
            <a:endParaRPr/>
          </a:p>
        </p:txBody>
      </p:sp>
      <p:sp>
        <p:nvSpPr>
          <p:cNvPr id="263" name="Google Shape;263;p33"/>
          <p:cNvSpPr/>
          <p:nvPr/>
        </p:nvSpPr>
        <p:spPr>
          <a:xfrm>
            <a:off x="7884368" y="836712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4" name="Google Shape;264;p33"/>
          <p:cNvGrpSpPr/>
          <p:nvPr/>
        </p:nvGrpSpPr>
        <p:grpSpPr>
          <a:xfrm>
            <a:off x="467544" y="1484784"/>
            <a:ext cx="5112570" cy="5328517"/>
            <a:chOff x="467544" y="1484784"/>
            <a:chExt cx="5112570" cy="5328517"/>
          </a:xfrm>
        </p:grpSpPr>
        <p:pic>
          <p:nvPicPr>
            <p:cNvPr id="265" name="Google Shape;265;p33" descr="C:\Users\acauser2\Desktop\강의교안 작업\fig_4455\ch09_샘플\코드 9-11(a)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7544" y="1484784"/>
              <a:ext cx="5112570" cy="1853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33" descr="C:\Users\acauser2\Desktop\강의교안 작업\fig_4455\ch09_샘플\코드 9-11(b).jpg"/>
            <p:cNvPicPr preferRelativeResize="0"/>
            <p:nvPr/>
          </p:nvPicPr>
          <p:blipFill rotWithShape="1">
            <a:blip r:embed="rId5">
              <a:alphaModFix/>
            </a:blip>
            <a:srcRect t="3171" b="2484"/>
            <a:stretch/>
          </p:blipFill>
          <p:spPr>
            <a:xfrm>
              <a:off x="467544" y="3212976"/>
              <a:ext cx="5112568" cy="3600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" name="Google Shape;267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55976" y="2996952"/>
            <a:ext cx="1438275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조건문과 반복문</a:t>
            </a:r>
            <a:endParaRPr/>
          </a:p>
        </p:txBody>
      </p:sp>
      <p:sp>
        <p:nvSpPr>
          <p:cNvPr id="273" name="Google Shape;273;p3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반복문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배열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변수 여러 개를 한꺼번에 다룰 수 있는 자료형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요소 - 배열 내부에 입력된 자료 하나하나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배열 내부에 다양한 자료형을 입력 가능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배열 전체를 출력하면 요소가 순서대로 표시</a:t>
            </a:r>
            <a:endParaRPr/>
          </a:p>
        </p:txBody>
      </p:sp>
      <p:pic>
        <p:nvPicPr>
          <p:cNvPr id="274" name="Google Shape;274;p34" descr="C:\Users\acauser2\Desktop\강의교안 작업\fig_4455\ch09_샘플\코드 9-1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577" y="3140968"/>
            <a:ext cx="6552728" cy="1694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88024" y="4437112"/>
            <a:ext cx="3616507" cy="158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조건문과 반복문</a:t>
            </a:r>
            <a:endParaRPr/>
          </a:p>
        </p:txBody>
      </p:sp>
      <p:sp>
        <p:nvSpPr>
          <p:cNvPr id="281" name="Google Shape;281;p3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9-8] 배열 생성과 배열 요소 접근</a:t>
            </a:r>
            <a:endParaRPr/>
          </a:p>
        </p:txBody>
      </p:sp>
      <p:sp>
        <p:nvSpPr>
          <p:cNvPr id="282" name="Google Shape;282;p35"/>
          <p:cNvSpPr/>
          <p:nvPr/>
        </p:nvSpPr>
        <p:spPr>
          <a:xfrm>
            <a:off x="7884368" y="836712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83" name="Google Shape;283;p35"/>
          <p:cNvGrpSpPr/>
          <p:nvPr/>
        </p:nvGrpSpPr>
        <p:grpSpPr>
          <a:xfrm>
            <a:off x="539552" y="1412776"/>
            <a:ext cx="6480720" cy="3305356"/>
            <a:chOff x="179512" y="1700808"/>
            <a:chExt cx="8029576" cy="4095318"/>
          </a:xfrm>
        </p:grpSpPr>
        <p:pic>
          <p:nvPicPr>
            <p:cNvPr id="284" name="Google Shape;284;p35" descr="C:\Users\acauser2\Desktop\강의교안 작업\fig_4455\ch09_샘플\코드 9-15(a)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9512" y="1700808"/>
              <a:ext cx="8020050" cy="2495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35" descr="C:\Users\acauser2\Desktop\강의교안 작업\fig_4455\ch09_샘플\코드 9-15(b).jpg"/>
            <p:cNvPicPr preferRelativeResize="0"/>
            <p:nvPr/>
          </p:nvPicPr>
          <p:blipFill rotWithShape="1">
            <a:blip r:embed="rId5">
              <a:alphaModFix/>
            </a:blip>
            <a:srcRect t="8487"/>
            <a:stretch/>
          </p:blipFill>
          <p:spPr>
            <a:xfrm>
              <a:off x="179512" y="3861048"/>
              <a:ext cx="8029576" cy="19350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6" name="Google Shape;286;p35"/>
          <p:cNvGrpSpPr/>
          <p:nvPr/>
        </p:nvGrpSpPr>
        <p:grpSpPr>
          <a:xfrm>
            <a:off x="1763688" y="4365104"/>
            <a:ext cx="6840760" cy="1811079"/>
            <a:chOff x="1691680" y="4570249"/>
            <a:chExt cx="6840760" cy="1811079"/>
          </a:xfrm>
        </p:grpSpPr>
        <p:pic>
          <p:nvPicPr>
            <p:cNvPr id="287" name="Google Shape;287;p3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691680" y="4570249"/>
              <a:ext cx="1656184" cy="18110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3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19872" y="4570249"/>
              <a:ext cx="1656184" cy="18110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3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148064" y="4570249"/>
              <a:ext cx="1656184" cy="18110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3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876256" y="4570249"/>
              <a:ext cx="1656184" cy="181107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조건문과 반복문</a:t>
            </a:r>
            <a:endParaRPr/>
          </a:p>
        </p:txBody>
      </p:sp>
      <p:sp>
        <p:nvSpPr>
          <p:cNvPr id="296" name="Google Shape;296;p3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반복문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while 반복문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가장 기본적인 반복문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if 조건문과 형식이 비슷하지만, </a:t>
            </a:r>
            <a:br>
              <a:rPr lang="ko-KR"/>
            </a:br>
            <a:r>
              <a:rPr lang="ko-KR"/>
              <a:t>if 조건문과 달리 불(bool) 표현식이 참이면 중괄호 안 문장을 계속 실행</a:t>
            </a:r>
            <a:endParaRPr/>
          </a:p>
        </p:txBody>
      </p:sp>
      <p:pic>
        <p:nvPicPr>
          <p:cNvPr id="297" name="Google Shape;297;p36" descr="C:\Users\acauser2\Desktop\강의교안 작업\fig_4455\ch09_샘플\그림 9-1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576" y="2636912"/>
            <a:ext cx="5667375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Contents</a:t>
            </a:r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</a:pPr>
            <a:r>
              <a:rPr lang="ko-KR"/>
              <a:t>학습목표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자바스크립트의 기본 용어를 이해합니다.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자바스크립트 기본 자료형과 연산자를 사용하는 방법을 익힙니다.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조건문과 반복문을 사용해 자바스크립트 프로그램 흐름을 제어하는 방법을 익힙니다.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함수를 선언하고 호출하는 방법을 이해합니다.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객체의 기본 개념을 이해하고 속성과 메서드를 구분할 수 있습니다.</a:t>
            </a:r>
            <a:endParaRPr/>
          </a:p>
          <a:p>
            <a:pPr marL="357188" lvl="1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</a:pPr>
            <a:r>
              <a:rPr lang="ko-KR"/>
              <a:t>내용 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자바스크립트 기본 용어와 출력 방법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자료형과 변수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조건문과 반복문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함수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객체</a:t>
            </a:r>
            <a:endParaRPr b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조건문과 반복문</a:t>
            </a:r>
            <a:endParaRPr/>
          </a:p>
        </p:txBody>
      </p:sp>
      <p:sp>
        <p:nvSpPr>
          <p:cNvPr id="303" name="Google Shape;303;p37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9-9] while 반복문</a:t>
            </a:r>
            <a:endParaRPr/>
          </a:p>
        </p:txBody>
      </p:sp>
      <p:sp>
        <p:nvSpPr>
          <p:cNvPr id="304" name="Google Shape;304;p37"/>
          <p:cNvSpPr/>
          <p:nvPr/>
        </p:nvSpPr>
        <p:spPr>
          <a:xfrm>
            <a:off x="7884368" y="836712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5" name="Google Shape;305;p37"/>
          <p:cNvGrpSpPr/>
          <p:nvPr/>
        </p:nvGrpSpPr>
        <p:grpSpPr>
          <a:xfrm>
            <a:off x="539552" y="1628800"/>
            <a:ext cx="6696744" cy="3975531"/>
            <a:chOff x="611560" y="1003199"/>
            <a:chExt cx="6696744" cy="3975531"/>
          </a:xfrm>
        </p:grpSpPr>
        <p:pic>
          <p:nvPicPr>
            <p:cNvPr id="306" name="Google Shape;306;p37" descr="C:\Users\acauser2\Desktop\강의교안 작업\fig_4455\ch09_샘플\코드 9-17(a)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1085" y="1003199"/>
              <a:ext cx="6680912" cy="1345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37" descr="C:\Users\acauser2\Desktop\강의교안 작업\fig_4455\ch09_샘플\코드 9-17(b).jpg"/>
            <p:cNvPicPr preferRelativeResize="0"/>
            <p:nvPr/>
          </p:nvPicPr>
          <p:blipFill rotWithShape="1">
            <a:blip r:embed="rId5">
              <a:alphaModFix/>
            </a:blip>
            <a:srcRect t="5767"/>
            <a:stretch/>
          </p:blipFill>
          <p:spPr>
            <a:xfrm>
              <a:off x="611560" y="2159144"/>
              <a:ext cx="6696744" cy="28195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8" name="Google Shape;308;p37"/>
          <p:cNvGrpSpPr/>
          <p:nvPr/>
        </p:nvGrpSpPr>
        <p:grpSpPr>
          <a:xfrm>
            <a:off x="3563888" y="4509120"/>
            <a:ext cx="5345360" cy="1584176"/>
            <a:chOff x="3563888" y="4509120"/>
            <a:chExt cx="5345360" cy="1584176"/>
          </a:xfrm>
        </p:grpSpPr>
        <p:pic>
          <p:nvPicPr>
            <p:cNvPr id="309" name="Google Shape;309;p3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563888" y="4509120"/>
              <a:ext cx="1730087" cy="1584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3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371524" y="4509120"/>
              <a:ext cx="1730087" cy="1584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179161" y="4509120"/>
              <a:ext cx="1730087" cy="1584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조건문과 반복문</a:t>
            </a:r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반복문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for 반복문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for 반복문은 원하는 횟수만큼 반복하고 싶을 때 사용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➊ 초기식을 비교합니다.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➋ 조건식을 비교합니다. 조건이 거짓이면 반복문을 종료합니다.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➌ 문장을 실행합니다.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➍ 종결식을 실행합니다.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➎ 앞의 ➋ 단계로 이동합니다.</a:t>
            </a:r>
            <a:endParaRPr/>
          </a:p>
        </p:txBody>
      </p:sp>
      <p:pic>
        <p:nvPicPr>
          <p:cNvPr id="318" name="Google Shape;318;p38" descr="C:\Users\acauser2\Desktop\강의교안 작업\fig_4455\ch09_샘플\그림 9-1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84" y="3573016"/>
            <a:ext cx="6152513" cy="267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조건문과 반복문</a:t>
            </a:r>
            <a:endParaRPr/>
          </a:p>
        </p:txBody>
      </p:sp>
      <p:sp>
        <p:nvSpPr>
          <p:cNvPr id="324" name="Google Shape;324;p39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9-10] for 반복문</a:t>
            </a:r>
            <a:endParaRPr/>
          </a:p>
        </p:txBody>
      </p:sp>
      <p:sp>
        <p:nvSpPr>
          <p:cNvPr id="325" name="Google Shape;325;p39"/>
          <p:cNvSpPr/>
          <p:nvPr/>
        </p:nvSpPr>
        <p:spPr>
          <a:xfrm>
            <a:off x="7884368" y="836712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6" name="Google Shape;326;p39" descr="C:\Users\acauser2\Desktop\강의교안 작업\fig_4455\ch09_샘플\코드 9-18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544" y="1484784"/>
            <a:ext cx="6856231" cy="29523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39"/>
          <p:cNvGrpSpPr/>
          <p:nvPr/>
        </p:nvGrpSpPr>
        <p:grpSpPr>
          <a:xfrm>
            <a:off x="3563888" y="4221088"/>
            <a:ext cx="5345360" cy="1584176"/>
            <a:chOff x="3563888" y="4509120"/>
            <a:chExt cx="5345360" cy="1584176"/>
          </a:xfrm>
        </p:grpSpPr>
        <p:pic>
          <p:nvPicPr>
            <p:cNvPr id="328" name="Google Shape;328;p3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63888" y="4509120"/>
              <a:ext cx="1730087" cy="1584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3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71524" y="4509120"/>
              <a:ext cx="1730087" cy="1584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3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179161" y="4509120"/>
              <a:ext cx="1730087" cy="1584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조건문과 반복문</a:t>
            </a:r>
            <a:endParaRPr/>
          </a:p>
        </p:txBody>
      </p:sp>
      <p:sp>
        <p:nvSpPr>
          <p:cNvPr id="336" name="Google Shape;336;p4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9-11] for 반복문을 사용한 0부터 100까지 합 계산</a:t>
            </a:r>
            <a:endParaRPr/>
          </a:p>
        </p:txBody>
      </p:sp>
      <p:sp>
        <p:nvSpPr>
          <p:cNvPr id="337" name="Google Shape;337;p40"/>
          <p:cNvSpPr/>
          <p:nvPr/>
        </p:nvSpPr>
        <p:spPr>
          <a:xfrm>
            <a:off x="7884368" y="836712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8" name="Google Shape;338;p40" descr="C:\Users\acauser2\Desktop\강의교안 작업\fig_4455\ch09_샘플\코드 9-20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545" y="1412776"/>
            <a:ext cx="6760732" cy="338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56176" y="3717032"/>
            <a:ext cx="1580386" cy="1728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함수</a:t>
            </a:r>
            <a:endParaRPr/>
          </a:p>
        </p:txBody>
      </p:sp>
      <p:sp>
        <p:nvSpPr>
          <p:cNvPr id="345" name="Google Shape;345;p4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선언과 호출, 실행 우선순위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선언과 호출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함수 - 코드 집합을 나타내는 자료형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익명 함수 생성 - 함수 이름을 입력하지 않고 만들기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선언적 함수 생성 - 함수 이름을 입력해서 만들기</a:t>
            </a:r>
            <a:endParaRPr/>
          </a:p>
        </p:txBody>
      </p:sp>
      <p:pic>
        <p:nvPicPr>
          <p:cNvPr id="346" name="Google Shape;346;p41" descr="C:\Users\acauser2\Desktop\강의교안 작업\fig_4455\ch09_샘플\표 9-1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84" y="2708920"/>
            <a:ext cx="353377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조건문과 반복문</a:t>
            </a:r>
            <a:endParaRPr/>
          </a:p>
        </p:txBody>
      </p:sp>
      <p:sp>
        <p:nvSpPr>
          <p:cNvPr id="352" name="Google Shape;352;p4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9-12] 함수 선언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1. 익명 함수 선언하기</a:t>
            </a:r>
            <a:endParaRPr/>
          </a:p>
        </p:txBody>
      </p:sp>
      <p:sp>
        <p:nvSpPr>
          <p:cNvPr id="353" name="Google Shape;353;p42"/>
          <p:cNvSpPr/>
          <p:nvPr/>
        </p:nvSpPr>
        <p:spPr>
          <a:xfrm>
            <a:off x="7884368" y="836712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4" name="Google Shape;354;p42"/>
          <p:cNvGrpSpPr/>
          <p:nvPr/>
        </p:nvGrpSpPr>
        <p:grpSpPr>
          <a:xfrm>
            <a:off x="539552" y="1772817"/>
            <a:ext cx="6885261" cy="2808312"/>
            <a:chOff x="395536" y="1772816"/>
            <a:chExt cx="8029575" cy="3275047"/>
          </a:xfrm>
        </p:grpSpPr>
        <p:pic>
          <p:nvPicPr>
            <p:cNvPr id="355" name="Google Shape;355;p42" descr="C:\Users\acauser2\Desktop\강의교안 작업\fig_4455\ch09_샘플\코드 9-21(a)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5536" y="1772816"/>
              <a:ext cx="8029575" cy="241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42" descr="C:\Users\acauser2\Desktop\강의교안 작업\fig_4455\ch09_샘플\코드 9-21(b).jpg"/>
            <p:cNvPicPr preferRelativeResize="0"/>
            <p:nvPr/>
          </p:nvPicPr>
          <p:blipFill rotWithShape="1">
            <a:blip r:embed="rId5">
              <a:alphaModFix/>
            </a:blip>
            <a:srcRect t="16252"/>
            <a:stretch/>
          </p:blipFill>
          <p:spPr>
            <a:xfrm>
              <a:off x="409823" y="4034790"/>
              <a:ext cx="8001001" cy="10130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7" name="Google Shape;357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43808" y="4293096"/>
            <a:ext cx="5404435" cy="2274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조건문과 반복문</a:t>
            </a:r>
            <a:endParaRPr/>
          </a:p>
        </p:txBody>
      </p:sp>
      <p:sp>
        <p:nvSpPr>
          <p:cNvPr id="363" name="Google Shape;363;p4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9-12] 함수 선언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2. 선언적 함수 선언하기</a:t>
            </a:r>
            <a:endParaRPr/>
          </a:p>
        </p:txBody>
      </p:sp>
      <p:sp>
        <p:nvSpPr>
          <p:cNvPr id="364" name="Google Shape;364;p43"/>
          <p:cNvSpPr/>
          <p:nvPr/>
        </p:nvSpPr>
        <p:spPr>
          <a:xfrm>
            <a:off x="7884368" y="836712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5" name="Google Shape;365;p43" descr="C:\Users\acauser2\Desktop\강의교안 작업\fig_4455\ch09_샘플\코드 9-2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552" y="1700808"/>
            <a:ext cx="6696744" cy="29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43808" y="4293096"/>
            <a:ext cx="5540454" cy="2331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함수</a:t>
            </a:r>
            <a:endParaRPr/>
          </a:p>
        </p:txBody>
      </p:sp>
      <p:sp>
        <p:nvSpPr>
          <p:cNvPr id="372" name="Google Shape;372;p4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선언과 호출, 실행 우선순위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실행 우선순위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가장 마지막에 입력된 값이 저장</a:t>
            </a:r>
            <a:endParaRPr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534987" lvl="2" indent="0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※주의 ※ 선언적 함수와 익명 함수를 함께 사용할 때 </a:t>
            </a:r>
            <a:endParaRPr/>
          </a:p>
          <a:p>
            <a:pPr marL="534987" lvl="2" indent="0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ko-KR"/>
              <a:t>	🡪모든 코드를 읽기 전에 선언적 함수를 먼저 읽음 </a:t>
            </a:r>
            <a:endParaRPr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373" name="Google Shape;373;p44" descr="C:\Users\acauser2\Desktop\강의교안 작업\fig_4455\ch09_샘플\코드 9-2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575" y="2060849"/>
            <a:ext cx="5256584" cy="190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5974" y="2492896"/>
            <a:ext cx="1296145" cy="14173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5" name="Google Shape;375;p44"/>
          <p:cNvGrpSpPr/>
          <p:nvPr/>
        </p:nvGrpSpPr>
        <p:grpSpPr>
          <a:xfrm>
            <a:off x="683568" y="4797152"/>
            <a:ext cx="5423461" cy="1840220"/>
            <a:chOff x="683568" y="4797152"/>
            <a:chExt cx="5423461" cy="1840220"/>
          </a:xfrm>
        </p:grpSpPr>
        <p:pic>
          <p:nvPicPr>
            <p:cNvPr id="376" name="Google Shape;376;p44" descr="C:\Users\acauser2\Desktop\강의교안 작업\fig_4455\ch09_샘플\코드 9-24(a)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3568" y="4797152"/>
              <a:ext cx="5407147" cy="883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44" descr="C:\Users\acauser2\Desktop\강의교안 작업\fig_4455\ch09_샘플\코드 9-24(b).jpg"/>
            <p:cNvPicPr preferRelativeResize="0"/>
            <p:nvPr/>
          </p:nvPicPr>
          <p:blipFill rotWithShape="1">
            <a:blip r:embed="rId6">
              <a:alphaModFix/>
            </a:blip>
            <a:srcRect t="9775" b="8427"/>
            <a:stretch/>
          </p:blipFill>
          <p:spPr>
            <a:xfrm>
              <a:off x="725479" y="5517232"/>
              <a:ext cx="5381550" cy="11201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8" name="Google Shape;378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68144" y="5101244"/>
            <a:ext cx="1368152" cy="1496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함수</a:t>
            </a:r>
            <a:endParaRPr/>
          </a:p>
        </p:txBody>
      </p:sp>
      <p:sp>
        <p:nvSpPr>
          <p:cNvPr id="384" name="Google Shape;384;p4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매개변수와 반환 값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 매개변수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함수의 괄호 안에 집어넣어 함수 쪽에 추가적인 정보를 전달하는 것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리턴 값 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함수를 실행한 결과를 반환 값</a:t>
            </a:r>
            <a:endParaRPr/>
          </a:p>
        </p:txBody>
      </p:sp>
      <p:pic>
        <p:nvPicPr>
          <p:cNvPr id="385" name="Google Shape;385;p45" descr="C:\Users\acauser2\Desktop\강의교안 작업\fig_4455\ch09_샘플\그림 9-1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701" y="3212976"/>
            <a:ext cx="6408712" cy="18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210216-2013-DF7C-953A-841942D6D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884" y="2547912"/>
            <a:ext cx="2480904" cy="271168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조건문과 반복문</a:t>
            </a:r>
            <a:endParaRPr/>
          </a:p>
        </p:txBody>
      </p:sp>
      <p:sp>
        <p:nvSpPr>
          <p:cNvPr id="392" name="Google Shape;392;p4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9-13] 매개변수와 반환 값이 있는 함수</a:t>
            </a:r>
            <a:endParaRPr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1"/>
          </a:p>
        </p:txBody>
      </p:sp>
      <p:sp>
        <p:nvSpPr>
          <p:cNvPr id="393" name="Google Shape;393;p46"/>
          <p:cNvSpPr/>
          <p:nvPr/>
        </p:nvSpPr>
        <p:spPr>
          <a:xfrm>
            <a:off x="7884368" y="836712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94" name="Google Shape;394;p46"/>
          <p:cNvGrpSpPr/>
          <p:nvPr/>
        </p:nvGrpSpPr>
        <p:grpSpPr>
          <a:xfrm>
            <a:off x="467544" y="1844824"/>
            <a:ext cx="7205392" cy="2952328"/>
            <a:chOff x="467544" y="1844824"/>
            <a:chExt cx="7205392" cy="2952328"/>
          </a:xfrm>
        </p:grpSpPr>
        <p:pic>
          <p:nvPicPr>
            <p:cNvPr id="395" name="Google Shape;395;p46" descr="C:\Users\acauser2\Desktop\강의교안 작업\fig_4455\ch09_샘플\코드 9-25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7544" y="1844824"/>
              <a:ext cx="7205392" cy="2952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4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40152" y="2348880"/>
              <a:ext cx="1584176" cy="173233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자바스크립트 기본 용어와 출력 방법</a:t>
            </a: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자바스크립트 기본 용어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표현식 - 값을 만들어 내는 간단한 코드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문장 - 프로그래밍 언어에 실행할 수 있는 코드의 최소 단위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종결 - 문장 마지막에 세미콜론(;) 또는 줄 바꿈</a:t>
            </a:r>
            <a:endParaRPr/>
          </a:p>
        </p:txBody>
      </p:sp>
      <p:pic>
        <p:nvPicPr>
          <p:cNvPr id="81" name="Google Shape;81;p11" descr="C:\Users\acauser2\Desktop\강의교안 작업\fig_4455\ch09_샘플\그림 9-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2564904"/>
            <a:ext cx="6962775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7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함수</a:t>
            </a:r>
            <a:endParaRPr/>
          </a:p>
        </p:txBody>
      </p:sp>
      <p:sp>
        <p:nvSpPr>
          <p:cNvPr id="402" name="Google Shape;402;p47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콜백 함수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매개변수로 전달되는 함수</a:t>
            </a: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9-14] 콜백 함수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403" name="Google Shape;403;p47"/>
          <p:cNvSpPr/>
          <p:nvPr/>
        </p:nvSpPr>
        <p:spPr>
          <a:xfrm>
            <a:off x="7884368" y="1578278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4" name="Google Shape;404;p47"/>
          <p:cNvGrpSpPr/>
          <p:nvPr/>
        </p:nvGrpSpPr>
        <p:grpSpPr>
          <a:xfrm>
            <a:off x="515740" y="2074540"/>
            <a:ext cx="6381759" cy="3887848"/>
            <a:chOff x="515740" y="2074540"/>
            <a:chExt cx="6381759" cy="3887848"/>
          </a:xfrm>
        </p:grpSpPr>
        <p:pic>
          <p:nvPicPr>
            <p:cNvPr id="405" name="Google Shape;405;p47" descr="C:\Users\acauser2\Desktop\강의교안 작업\fig_4455\ch09_샘플\코드 9-26(a)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5740" y="2074540"/>
              <a:ext cx="6381759" cy="344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47" descr="C:\Users\acauser2\Desktop\강의교안 작업\fig_4455\ch09_샘플\코드 9-26(b).jpg"/>
            <p:cNvPicPr preferRelativeResize="0"/>
            <p:nvPr/>
          </p:nvPicPr>
          <p:blipFill rotWithShape="1">
            <a:blip r:embed="rId5">
              <a:alphaModFix/>
            </a:blip>
            <a:srcRect t="20019"/>
            <a:stretch/>
          </p:blipFill>
          <p:spPr>
            <a:xfrm>
              <a:off x="539552" y="5373216"/>
              <a:ext cx="6344176" cy="5891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8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함수</a:t>
            </a:r>
            <a:endParaRPr/>
          </a:p>
        </p:txBody>
      </p:sp>
      <p:sp>
        <p:nvSpPr>
          <p:cNvPr id="412" name="Google Shape;412;p48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9-14] 콜백 함수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[코드 9-26]을 익명 함수로 실행하기 </a:t>
            </a:r>
            <a:endParaRPr b="1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413" name="Google Shape;413;p48"/>
          <p:cNvSpPr/>
          <p:nvPr/>
        </p:nvSpPr>
        <p:spPr>
          <a:xfrm>
            <a:off x="7884368" y="836712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4" name="Google Shape;414;p48" descr="C:\Users\acauser2\Desktop\강의교안 작업\fig_4455\ch09_샘플\코드 9-27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560" y="1772816"/>
            <a:ext cx="6564995" cy="3528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9" descr="C:\Users\acauser2\Desktop\강의교안 작업\fig_4455\ch09_샘플\코드 9-2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1" y="2204864"/>
            <a:ext cx="4040029" cy="259228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9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객체</a:t>
            </a:r>
            <a:endParaRPr/>
          </a:p>
        </p:txBody>
      </p:sp>
      <p:sp>
        <p:nvSpPr>
          <p:cNvPr id="421" name="Google Shape;421;p49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객체 개요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객체는 자료형 여러 개를 한 번에 저장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배열은 요소에 접근할 때 인덱스를 사용하지만, 객체는 키를 사용</a:t>
            </a:r>
            <a:endParaRPr/>
          </a:p>
        </p:txBody>
      </p:sp>
      <p:pic>
        <p:nvPicPr>
          <p:cNvPr id="422" name="Google Shape;422;p49" descr="C:\Users\acauser2\Desktop\강의교안 작업\fig_4455\ch09_샘플\그림 9-15.jpg"/>
          <p:cNvPicPr preferRelativeResize="0"/>
          <p:nvPr/>
        </p:nvPicPr>
        <p:blipFill rotWithShape="1">
          <a:blip r:embed="rId4">
            <a:alphaModFix/>
          </a:blip>
          <a:srcRect r="23634"/>
          <a:stretch/>
        </p:blipFill>
        <p:spPr>
          <a:xfrm>
            <a:off x="4860032" y="2974755"/>
            <a:ext cx="2915039" cy="1822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객체</a:t>
            </a:r>
            <a:endParaRPr/>
          </a:p>
        </p:txBody>
      </p:sp>
      <p:sp>
        <p:nvSpPr>
          <p:cNvPr id="428" name="Google Shape;428;p5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객체 개요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객체 뒤의 대괄호를 사용해 키를 입력하면 객체 속성에 접근 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객체 뒤의 점(.)을 찍어 객체 속성에 접근 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pic>
        <p:nvPicPr>
          <p:cNvPr id="429" name="Google Shape;429;p50" descr="C:\Users\acauser2\Desktop\강의교안 작업\fig_4455\ch09_샘플\그림 9-1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3789040"/>
            <a:ext cx="6408712" cy="1462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0" descr="C:\Users\acauser2\Desktop\강의교안 작업\fig_4455\ch09_샘플\그림 9-16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568" y="1628800"/>
            <a:ext cx="6347760" cy="139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객체</a:t>
            </a:r>
            <a:endParaRPr/>
          </a:p>
        </p:txBody>
      </p:sp>
      <p:sp>
        <p:nvSpPr>
          <p:cNvPr id="436" name="Google Shape;436;p5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객체 개요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for in 반복문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객체 요소를 하나씩 살펴볼 수 있음</a:t>
            </a:r>
            <a:endParaRPr/>
          </a:p>
        </p:txBody>
      </p:sp>
      <p:pic>
        <p:nvPicPr>
          <p:cNvPr id="437" name="Google Shape;437;p51" descr="C:\Users\acauser2\Desktop\강의교안 작업\fig_4455\ch09_샘플\그림 9-18.jpg"/>
          <p:cNvPicPr preferRelativeResize="0"/>
          <p:nvPr/>
        </p:nvPicPr>
        <p:blipFill rotWithShape="1">
          <a:blip r:embed="rId3">
            <a:alphaModFix/>
          </a:blip>
          <a:srcRect r="63902"/>
          <a:stretch/>
        </p:blipFill>
        <p:spPr>
          <a:xfrm>
            <a:off x="3851920" y="1268760"/>
            <a:ext cx="2513404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1" descr="C:\Users\acauser2\Desktop\강의교안 작업\fig_4455\ch09_샘플\코드 9-30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560" y="2852936"/>
            <a:ext cx="5760640" cy="3266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객체</a:t>
            </a:r>
            <a:endParaRPr/>
          </a:p>
        </p:txBody>
      </p:sp>
      <p:sp>
        <p:nvSpPr>
          <p:cNvPr id="444" name="Google Shape;444;p5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속성과 메서드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요소(element) 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배열에 있는 값 하나하나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속성(property) 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객체에 있는 값 하나하나</a:t>
            </a:r>
            <a:endParaRPr/>
          </a:p>
        </p:txBody>
      </p:sp>
      <p:pic>
        <p:nvPicPr>
          <p:cNvPr id="445" name="Google Shape;445;p52" descr="C:\Users\acauser2\Desktop\강의교안 작업\fig_4455\ch09_샘플\그림 9-1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2780928"/>
            <a:ext cx="6552728" cy="2604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객체</a:t>
            </a:r>
            <a:endParaRPr/>
          </a:p>
        </p:txBody>
      </p:sp>
      <p:sp>
        <p:nvSpPr>
          <p:cNvPr id="451" name="Google Shape;451;p5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속성과 메서드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 this 키워드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객체에 있는 속성을 메서드에서 사용하고 싶을 때는 </a:t>
            </a:r>
            <a:br>
              <a:rPr lang="ko-KR"/>
            </a:br>
            <a:r>
              <a:rPr lang="ko-KR"/>
              <a:t>자신이 가진 속성임을 분명하게 표시해야 함</a:t>
            </a:r>
            <a:endParaRPr/>
          </a:p>
        </p:txBody>
      </p:sp>
      <p:grpSp>
        <p:nvGrpSpPr>
          <p:cNvPr id="452" name="Google Shape;452;p53"/>
          <p:cNvGrpSpPr/>
          <p:nvPr/>
        </p:nvGrpSpPr>
        <p:grpSpPr>
          <a:xfrm>
            <a:off x="611560" y="2348880"/>
            <a:ext cx="6708174" cy="3297510"/>
            <a:chOff x="611560" y="2348880"/>
            <a:chExt cx="6708174" cy="3297510"/>
          </a:xfrm>
        </p:grpSpPr>
        <p:pic>
          <p:nvPicPr>
            <p:cNvPr id="453" name="Google Shape;453;p53" descr="C:\Users\acauser2\Desktop\강의교안 작업\fig_4455\ch09_샘플\코드 9-31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1560" y="2348880"/>
              <a:ext cx="6408711" cy="31853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5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41534" y="4134222"/>
              <a:ext cx="2278200" cy="15121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자바스크립트 기본 용어와 출력 방법</a:t>
            </a:r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자바스크립트 기본 용어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키워드 - 자바스크립트를 처음 만들 때 정해진 특별한 의미가 부여된 단어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식별자 - 자바스크립트에서 변수나 함수 등에 이름을 붙일 때 사용하는 단어</a:t>
            </a:r>
            <a:endParaRPr/>
          </a:p>
        </p:txBody>
      </p:sp>
      <p:pic>
        <p:nvPicPr>
          <p:cNvPr id="88" name="Google Shape;88;p12" descr="C:\Users\acauser2\Desktop\강의교안 작업\fig_4455\ch09_샘플\표 9-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1700808"/>
            <a:ext cx="5472608" cy="167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2" descr="C:\Users\acauser2\Desktop\강의교안 작업\fig_4455\ch09_샘플\그림 9-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568" y="3933056"/>
            <a:ext cx="5627478" cy="208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자바스크립트 기본 용어와 출력 방법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자바스크립트 기본 용어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식별자 생성 규칙</a:t>
            </a:r>
            <a:endParaRPr/>
          </a:p>
        </p:txBody>
      </p:sp>
      <p:pic>
        <p:nvPicPr>
          <p:cNvPr id="96" name="Google Shape;96;p13" descr="C:\Users\acauser2\Desktop\강의교안 작업\fig_4455\ch09_샘플\그림 9-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1772816"/>
            <a:ext cx="6681212" cy="1872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 descr="C:\Users\acauser2\Desktop\강의교안 작업\fig_4455\ch09_샘플\표 9-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560" y="4005064"/>
            <a:ext cx="4600575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자바스크립트 기본 용어와 출력 방법</a:t>
            </a:r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자바스크립트 기본 용어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주석 - 프로그램 진행에 전혀 영향을 주지 않는 코드로, 프로그램을 설명하는 데 사용</a:t>
            </a:r>
            <a:endParaRPr/>
          </a:p>
        </p:txBody>
      </p:sp>
      <p:pic>
        <p:nvPicPr>
          <p:cNvPr id="104" name="Google Shape;104;p14" descr="C:\Users\acauser2\Desktop\강의교안 작업\fig_4455\ch09_샘플\표 9-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2276872"/>
            <a:ext cx="3792206" cy="230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4">
            <a:alphaModFix/>
          </a:blip>
          <a:srcRect t="3988"/>
          <a:stretch/>
        </p:blipFill>
        <p:spPr>
          <a:xfrm>
            <a:off x="4788024" y="2654548"/>
            <a:ext cx="3384376" cy="1882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자바스크립트 기본 용어와 출력 방법</a:t>
            </a: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자바스크립트 출력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가장 기본적인 출력 방법 - alert( ) 함수를 사용해 웹 브라우저에 경고 창을 띄우기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9-1] 자바스크립트를 이용한 메시지 출력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112" name="Google Shape;112;p15" descr="C:\Users\acauser2\Desktop\강의교안 작업\fig_4455\ch09_샘플\그림 9-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1578000"/>
            <a:ext cx="3096344" cy="99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 descr="C:\Users\acauser2\Desktop\강의교안 작업\fig_4455\ch09_샘플\코드 9-1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544" y="3284984"/>
            <a:ext cx="6040408" cy="302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4869160"/>
            <a:ext cx="4241708" cy="158903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/>
          <p:nvPr/>
        </p:nvSpPr>
        <p:spPr>
          <a:xfrm>
            <a:off x="6516216" y="2708920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sng" strike="noStrike" cap="non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코드 데모</a:t>
            </a: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sz="1600" b="1" i="0" u="sng" strike="noStrike" cap="non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7"/>
              </a:rPr>
              <a:t>온라인 에디터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자료형과 변수</a:t>
            </a: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자료형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숫자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가장 기본적인 자료형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정수와 실수 구분하지 않음</a:t>
            </a:r>
            <a:endParaRPr/>
          </a:p>
        </p:txBody>
      </p:sp>
      <p:pic>
        <p:nvPicPr>
          <p:cNvPr id="122" name="Google Shape;122;p16" descr="C:\Users\acauser2\Desktop\강의교안 작업\fig_4455\ch09_샘플\표 9-4(b)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95204" y="3356992"/>
            <a:ext cx="5221140" cy="252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 descr="C:\Users\acauser2\Desktop\강의교안 작업\fig_4455\ch09_샘플\표 9-4(a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7904" y="980728"/>
            <a:ext cx="5184576" cy="2459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 descr="C:\Users\acauser2\Desktop\강의교안 작업\fig_4455\ch09_샘플\표 9-5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9552" y="4227384"/>
            <a:ext cx="3198118" cy="1668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955</Words>
  <Application>Microsoft Office PowerPoint</Application>
  <PresentationFormat>화면 슬라이드 쇼(4:3)</PresentationFormat>
  <Paragraphs>229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Noto Sans Symbols</vt:lpstr>
      <vt:lpstr>Dotum</vt:lpstr>
      <vt:lpstr>Malgun Gothic</vt:lpstr>
      <vt:lpstr>Arial</vt:lpstr>
      <vt:lpstr>Verdana</vt:lpstr>
      <vt:lpstr>1_Office 테마</vt:lpstr>
      <vt:lpstr>PowerPoint 프레젠테이션</vt:lpstr>
      <vt:lpstr>9장 자바스크립트 기본 문법</vt:lpstr>
      <vt:lpstr>Contents</vt:lpstr>
      <vt:lpstr>01 자바스크립트 기본 용어와 출력 방법</vt:lpstr>
      <vt:lpstr>01 자바스크립트 기본 용어와 출력 방법</vt:lpstr>
      <vt:lpstr>01 자바스크립트 기본 용어와 출력 방법</vt:lpstr>
      <vt:lpstr>01 자바스크립트 기본 용어와 출력 방법</vt:lpstr>
      <vt:lpstr>01 자바스크립트 기본 용어와 출력 방법</vt:lpstr>
      <vt:lpstr>02 자료형과 변수</vt:lpstr>
      <vt:lpstr>02 자료형과 변수</vt:lpstr>
      <vt:lpstr>02 자료형과 변수</vt:lpstr>
      <vt:lpstr>02 자료형과 변수</vt:lpstr>
      <vt:lpstr>02 자료형과 변수</vt:lpstr>
      <vt:lpstr>02 자료형과 변수</vt:lpstr>
      <vt:lpstr>02 자료형과 변수</vt:lpstr>
      <vt:lpstr>02 자료형과 변수</vt:lpstr>
      <vt:lpstr>03 조건문과 반복문</vt:lpstr>
      <vt:lpstr>03 조건문과 반복문</vt:lpstr>
      <vt:lpstr>03 조건문과 반복문</vt:lpstr>
      <vt:lpstr>03 조건문과 반복문</vt:lpstr>
      <vt:lpstr>03 조건문과 반복문</vt:lpstr>
      <vt:lpstr>03 조건문과 반복문</vt:lpstr>
      <vt:lpstr>03 조건문과 반복문</vt:lpstr>
      <vt:lpstr>03 조건문과 반복문</vt:lpstr>
      <vt:lpstr>03 조건문과 반복문</vt:lpstr>
      <vt:lpstr>03 조건문과 반복문</vt:lpstr>
      <vt:lpstr>03 조건문과 반복문</vt:lpstr>
      <vt:lpstr>03 조건문과 반복문</vt:lpstr>
      <vt:lpstr>03 조건문과 반복문</vt:lpstr>
      <vt:lpstr>03 조건문과 반복문</vt:lpstr>
      <vt:lpstr>03 조건문과 반복문</vt:lpstr>
      <vt:lpstr>03 조건문과 반복문</vt:lpstr>
      <vt:lpstr>03 조건문과 반복문</vt:lpstr>
      <vt:lpstr>04 함수</vt:lpstr>
      <vt:lpstr>03 조건문과 반복문</vt:lpstr>
      <vt:lpstr>03 조건문과 반복문</vt:lpstr>
      <vt:lpstr>04 함수</vt:lpstr>
      <vt:lpstr>04 함수</vt:lpstr>
      <vt:lpstr>03 조건문과 반복문</vt:lpstr>
      <vt:lpstr>04 함수</vt:lpstr>
      <vt:lpstr>04 함수</vt:lpstr>
      <vt:lpstr>05 객체</vt:lpstr>
      <vt:lpstr>05 객체</vt:lpstr>
      <vt:lpstr>05 객체</vt:lpstr>
      <vt:lpstr>05 객체</vt:lpstr>
      <vt:lpstr>05 객체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마케팅팀</cp:lastModifiedBy>
  <cp:revision>1</cp:revision>
  <dcterms:modified xsi:type="dcterms:W3CDTF">2022-12-27T03:16:29Z</dcterms:modified>
</cp:coreProperties>
</file>